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8" r:id="rId2"/>
    <p:sldId id="269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77345-CF66-494F-A7B2-90717022E94E}" type="datetimeFigureOut">
              <a:rPr lang="en-US" smtClean="0"/>
              <a:pPr/>
              <a:t>7/25/2011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DCE75-2F00-4DC2-AA55-6FC0E52FE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DCE75-2F00-4DC2-AA55-6FC0E52FE15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205B-48A0-4C1A-B3B8-BF240F8F5C0A}" type="datetimeFigureOut">
              <a:rPr lang="en-US" smtClean="0"/>
              <a:pPr/>
              <a:t>7/25/2011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ACF6-80EC-4324-B5CD-611AF8260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205B-48A0-4C1A-B3B8-BF240F8F5C0A}" type="datetimeFigureOut">
              <a:rPr lang="en-US" smtClean="0"/>
              <a:pPr/>
              <a:t>7/25/2011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ACF6-80EC-4324-B5CD-611AF8260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205B-48A0-4C1A-B3B8-BF240F8F5C0A}" type="datetimeFigureOut">
              <a:rPr lang="en-US" smtClean="0"/>
              <a:pPr/>
              <a:t>7/25/2011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ACF6-80EC-4324-B5CD-611AF8260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205B-48A0-4C1A-B3B8-BF240F8F5C0A}" type="datetimeFigureOut">
              <a:rPr lang="en-US" smtClean="0"/>
              <a:pPr/>
              <a:t>7/25/2011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ACF6-80EC-4324-B5CD-611AF8260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205B-48A0-4C1A-B3B8-BF240F8F5C0A}" type="datetimeFigureOut">
              <a:rPr lang="en-US" smtClean="0"/>
              <a:pPr/>
              <a:t>7/25/2011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ACF6-80EC-4324-B5CD-611AF8260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205B-48A0-4C1A-B3B8-BF240F8F5C0A}" type="datetimeFigureOut">
              <a:rPr lang="en-US" smtClean="0"/>
              <a:pPr/>
              <a:t>7/25/2011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ACF6-80EC-4324-B5CD-611AF8260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205B-48A0-4C1A-B3B8-BF240F8F5C0A}" type="datetimeFigureOut">
              <a:rPr lang="en-US" smtClean="0"/>
              <a:pPr/>
              <a:t>7/25/2011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ACF6-80EC-4324-B5CD-611AF8260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205B-48A0-4C1A-B3B8-BF240F8F5C0A}" type="datetimeFigureOut">
              <a:rPr lang="en-US" smtClean="0"/>
              <a:pPr/>
              <a:t>7/25/2011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ACF6-80EC-4324-B5CD-611AF8260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205B-48A0-4C1A-B3B8-BF240F8F5C0A}" type="datetimeFigureOut">
              <a:rPr lang="en-US" smtClean="0"/>
              <a:pPr/>
              <a:t>7/25/2011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ACF6-80EC-4324-B5CD-611AF8260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205B-48A0-4C1A-B3B8-BF240F8F5C0A}" type="datetimeFigureOut">
              <a:rPr lang="en-US" smtClean="0"/>
              <a:pPr/>
              <a:t>7/25/2011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ACF6-80EC-4324-B5CD-611AF8260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205B-48A0-4C1A-B3B8-BF240F8F5C0A}" type="datetimeFigureOut">
              <a:rPr lang="en-US" smtClean="0"/>
              <a:pPr/>
              <a:t>7/25/2011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ACF6-80EC-4324-B5CD-611AF8260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1205B-48A0-4C1A-B3B8-BF240F8F5C0A}" type="datetimeFigureOut">
              <a:rPr lang="en-US" smtClean="0"/>
              <a:pPr/>
              <a:t>7/25/2011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4ACF6-80EC-4324-B5CD-611AF8260C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 l="2200" t="2160" r="32910" b="4483"/>
          <a:stretch>
            <a:fillRect/>
          </a:stretch>
        </p:blipFill>
        <p:spPr bwMode="auto">
          <a:xfrm>
            <a:off x="107504" y="887971"/>
            <a:ext cx="8352928" cy="5726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 l="64977" t="13407" r="2123" b="14040"/>
          <a:stretch>
            <a:fillRect/>
          </a:stretch>
        </p:blipFill>
        <p:spPr bwMode="auto">
          <a:xfrm>
            <a:off x="1547664" y="1052736"/>
            <a:ext cx="1800199" cy="2385264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ffectLst/>
        </p:spPr>
      </p:pic>
      <p:sp>
        <p:nvSpPr>
          <p:cNvPr id="18" name="Rectangle 17"/>
          <p:cNvSpPr/>
          <p:nvPr/>
        </p:nvSpPr>
        <p:spPr>
          <a:xfrm>
            <a:off x="7740352" y="1268760"/>
            <a:ext cx="792088" cy="36004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Total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668344" y="3061984"/>
            <a:ext cx="864096" cy="511032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Motor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cycles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380312" y="4790176"/>
            <a:ext cx="1152128" cy="511032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Three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Wheelers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1475656" y="3645024"/>
            <a:ext cx="6480720" cy="136815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1547664" y="1772816"/>
            <a:ext cx="6480720" cy="23762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1691680" y="5373216"/>
            <a:ext cx="5904656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72008" y="44624"/>
            <a:ext cx="903649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Total vehicle population in Sri Lanka</a:t>
            </a:r>
          </a:p>
          <a:p>
            <a:pPr algn="ctr"/>
            <a:r>
              <a:rPr lang="en-US" sz="2400" dirty="0" smtClean="0"/>
              <a:t>2001-2010 </a:t>
            </a:r>
            <a:endParaRPr lang="en-US" sz="2400" dirty="0"/>
          </a:p>
        </p:txBody>
      </p:sp>
      <p:sp>
        <p:nvSpPr>
          <p:cNvPr id="26" name="Rectangle 25"/>
          <p:cNvSpPr/>
          <p:nvPr/>
        </p:nvSpPr>
        <p:spPr>
          <a:xfrm>
            <a:off x="7308304" y="6552728"/>
            <a:ext cx="1763688" cy="332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Source – RMV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1445" t="3077" r="24940" b="5683"/>
          <a:stretch>
            <a:fillRect/>
          </a:stretch>
        </p:blipFill>
        <p:spPr bwMode="auto">
          <a:xfrm>
            <a:off x="179512" y="836712"/>
            <a:ext cx="8748464" cy="5540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251520" y="44624"/>
            <a:ext cx="882047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New registration of motor vehicles 2010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6732240" y="980728"/>
            <a:ext cx="2088232" cy="1296144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Motor cycles constitute the largest proportion of new registrations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236296" y="6525344"/>
            <a:ext cx="1763688" cy="332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Source – RMV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 l="72376" t="16669" r="1445" b="17973"/>
          <a:stretch>
            <a:fillRect/>
          </a:stretch>
        </p:blipFill>
        <p:spPr bwMode="auto">
          <a:xfrm>
            <a:off x="1403647" y="908720"/>
            <a:ext cx="1776197" cy="2664296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Y:\Thamari\scan0013.jpg"/>
          <p:cNvPicPr>
            <a:picLocks noChangeAspect="1" noChangeArrowheads="1"/>
          </p:cNvPicPr>
          <p:nvPr/>
        </p:nvPicPr>
        <p:blipFill>
          <a:blip r:embed="rId3" cstate="print"/>
          <a:srcRect l="2348" t="13085" r="14676" b="5714"/>
          <a:stretch>
            <a:fillRect/>
          </a:stretch>
        </p:blipFill>
        <p:spPr bwMode="auto">
          <a:xfrm>
            <a:off x="88921" y="1550000"/>
            <a:ext cx="8875567" cy="475932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39552" y="260648"/>
            <a:ext cx="835292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No of reported accidents in Sri Lanka</a:t>
            </a:r>
          </a:p>
          <a:p>
            <a:pPr algn="ctr"/>
            <a:r>
              <a:rPr lang="en-US" sz="3200" dirty="0" smtClean="0"/>
              <a:t>1977 - 2009 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7236296" y="5157192"/>
            <a:ext cx="158417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Fatal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92080" y="4365104"/>
            <a:ext cx="158417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Grevious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68144" y="1916832"/>
            <a:ext cx="158417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Non -</a:t>
            </a:r>
            <a:r>
              <a:rPr lang="en-US" dirty="0" err="1" smtClean="0">
                <a:solidFill>
                  <a:schemeClr val="tx1"/>
                </a:solidFill>
              </a:rPr>
              <a:t>Grevious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32040" y="6165304"/>
            <a:ext cx="4104456" cy="2606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Source – Traffic Headquarters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n-lt"/>
              </a:rPr>
              <a:t>2010  Claims statistics…..</a:t>
            </a:r>
            <a:endParaRPr lang="en-US" sz="32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23527" y="1628800"/>
          <a:ext cx="8496945" cy="2808312"/>
        </p:xfrm>
        <a:graphic>
          <a:graphicData uri="http://schemas.openxmlformats.org/drawingml/2006/table">
            <a:tbl>
              <a:tblPr/>
              <a:tblGrid>
                <a:gridCol w="2076103"/>
                <a:gridCol w="2174186"/>
                <a:gridCol w="2174186"/>
                <a:gridCol w="2072470"/>
              </a:tblGrid>
              <a:tr h="14843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ahoma"/>
                          <a:ea typeface="Cambria"/>
                          <a:cs typeface="Iskoola Pota"/>
                        </a:rPr>
                        <a:t>Motor Claims received</a:t>
                      </a:r>
                      <a:endParaRPr lang="en-US" sz="2400" dirty="0">
                        <a:latin typeface="Cambria"/>
                        <a:ea typeface="Cambria"/>
                        <a:cs typeface="Iskoola Pot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ahoma"/>
                          <a:ea typeface="Cambria"/>
                          <a:cs typeface="Iskoola Pota"/>
                        </a:rPr>
                        <a:t>Paid</a:t>
                      </a:r>
                      <a:endParaRPr lang="en-US" sz="2400" dirty="0">
                        <a:latin typeface="Cambria"/>
                        <a:ea typeface="Cambria"/>
                        <a:cs typeface="Iskoola Pot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ahoma"/>
                          <a:ea typeface="Cambria"/>
                          <a:cs typeface="Iskoola Pota"/>
                        </a:rPr>
                        <a:t>Rejected</a:t>
                      </a:r>
                      <a:endParaRPr lang="en-US" sz="2400" dirty="0">
                        <a:latin typeface="Cambria"/>
                        <a:ea typeface="Cambria"/>
                        <a:cs typeface="Iskoola Pot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ahoma"/>
                          <a:ea typeface="Cambria"/>
                          <a:cs typeface="Iskoola Pota"/>
                        </a:rPr>
                        <a:t>Claims ratio</a:t>
                      </a:r>
                      <a:endParaRPr lang="en-US" sz="2400" dirty="0">
                        <a:latin typeface="Cambria"/>
                        <a:ea typeface="Cambria"/>
                        <a:cs typeface="Iskoola Pot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324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ahoma"/>
                          <a:ea typeface="Cambria"/>
                          <a:cs typeface="Iskoola Pota"/>
                        </a:rPr>
                        <a:t>352,695</a:t>
                      </a:r>
                      <a:endParaRPr lang="en-US" sz="2400" dirty="0">
                        <a:latin typeface="Cambria"/>
                        <a:ea typeface="Cambria"/>
                        <a:cs typeface="Iskoola Pot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ahoma"/>
                          <a:ea typeface="Cambria"/>
                          <a:cs typeface="Iskoola Pota"/>
                        </a:rPr>
                        <a:t>346,721</a:t>
                      </a:r>
                      <a:endParaRPr lang="en-US" sz="2400" dirty="0">
                        <a:latin typeface="Cambria"/>
                        <a:ea typeface="Cambria"/>
                        <a:cs typeface="Iskoola Pot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ahoma"/>
                          <a:ea typeface="Cambria"/>
                          <a:cs typeface="Iskoola Pota"/>
                        </a:rPr>
                        <a:t>5974</a:t>
                      </a:r>
                      <a:endParaRPr lang="en-US" sz="2400" dirty="0">
                        <a:latin typeface="Cambria"/>
                        <a:ea typeface="Cambria"/>
                        <a:cs typeface="Iskoola Pot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ahoma"/>
                          <a:ea typeface="Cambria"/>
                          <a:cs typeface="Iskoola Pota"/>
                        </a:rPr>
                        <a:t>60%</a:t>
                      </a:r>
                      <a:endParaRPr lang="en-US" sz="2400" dirty="0">
                        <a:latin typeface="Cambria"/>
                        <a:ea typeface="Cambria"/>
                        <a:cs typeface="Iskoola Pot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69</Words>
  <Application>Microsoft Office PowerPoint</Application>
  <PresentationFormat>On-screen Show (4:3)</PresentationFormat>
  <Paragraphs>28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2010  Claims statistics…..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thamari</dc:creator>
  <cp:lastModifiedBy>thamari</cp:lastModifiedBy>
  <cp:revision>21</cp:revision>
  <dcterms:created xsi:type="dcterms:W3CDTF">2011-07-12T10:44:41Z</dcterms:created>
  <dcterms:modified xsi:type="dcterms:W3CDTF">2011-07-25T02:43:28Z</dcterms:modified>
</cp:coreProperties>
</file>